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5" r:id="rId9"/>
    <p:sldId id="266" r:id="rId10"/>
    <p:sldId id="267" r:id="rId11"/>
    <p:sldId id="268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1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A680F-2D01-4630-96A0-4EA9E4049940}" type="datetimeFigureOut">
              <a:rPr lang="de-DE" smtClean="0"/>
              <a:t>30.01.2020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598E3-F27D-40CF-837F-970B5A2031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3511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9824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06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975807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9435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93648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967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3188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712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4513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9414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335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0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42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595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944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2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129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lrikeLorenz/Final_Project_Group5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ACB55-9CCB-4D98-9307-CB5DF4784E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Impact of a new minimum distance between wind turbines and settlements 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0E4666D-0C9A-4F90-8D31-8FE896043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547544"/>
            <a:ext cx="7766936" cy="1096899"/>
          </a:xfrm>
        </p:spPr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by</a:t>
            </a:r>
            <a:r>
              <a:rPr lang="de-DE" dirty="0"/>
              <a:t> Group 5: Carsten </a:t>
            </a:r>
            <a:r>
              <a:rPr lang="de-DE" dirty="0" err="1"/>
              <a:t>Gawlas</a:t>
            </a:r>
            <a:r>
              <a:rPr lang="de-DE" dirty="0"/>
              <a:t> and Ulrike Lorenz</a:t>
            </a:r>
          </a:p>
          <a:p>
            <a:r>
              <a:rPr lang="de-DE" dirty="0"/>
              <a:t>Seminar: </a:t>
            </a:r>
            <a:r>
              <a:rPr lang="en-US" dirty="0"/>
              <a:t>GIS Analyses using Free and Open Source Software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6830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Problems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10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GRASS GIS was </a:t>
            </a:r>
            <a:r>
              <a:rPr lang="de-DE" dirty="0" err="1"/>
              <a:t>planned</a:t>
            </a:r>
            <a:r>
              <a:rPr lang="de-DE" dirty="0"/>
              <a:t> but:</a:t>
            </a:r>
          </a:p>
          <a:p>
            <a:pPr lvl="1"/>
            <a:r>
              <a:rPr lang="de-DE" dirty="0" err="1"/>
              <a:t>Difficulties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several</a:t>
            </a:r>
            <a:r>
              <a:rPr lang="de-DE" dirty="0"/>
              <a:t> </a:t>
            </a:r>
            <a:r>
              <a:rPr lang="de-DE" dirty="0" err="1"/>
              <a:t>projections</a:t>
            </a:r>
            <a:endParaRPr lang="de-DE" dirty="0"/>
          </a:p>
          <a:p>
            <a:pPr lvl="1"/>
            <a:r>
              <a:rPr lang="de-DE" dirty="0"/>
              <a:t>Problems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buffering</a:t>
            </a:r>
            <a:endParaRPr lang="de-DE" dirty="0"/>
          </a:p>
          <a:p>
            <a:pPr lvl="1"/>
            <a:r>
              <a:rPr lang="de-DE" dirty="0"/>
              <a:t>Import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Winddata</a:t>
            </a:r>
            <a:r>
              <a:rPr lang="de-DE" dirty="0"/>
              <a:t> was not possible (Dataformat </a:t>
            </a:r>
            <a:r>
              <a:rPr lang="de-DE" dirty="0" err="1"/>
              <a:t>NetCDF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Union not possible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(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got</a:t>
            </a:r>
            <a:r>
              <a:rPr lang="de-DE" dirty="0"/>
              <a:t> lost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7564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Repository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11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https://github.com/UlrikeLorenz/Final_Project_Group5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367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Bergmann, M. &amp; Höfle, B. (2013): GIS-gestützte Standortplanung von Windenergieanlagen mit freien und amtlichen Geodaten. In: Strobl, J., Blaschke, T., </a:t>
            </a:r>
            <a:r>
              <a:rPr lang="de-DE" dirty="0" err="1"/>
              <a:t>Griesebner</a:t>
            </a:r>
            <a:r>
              <a:rPr lang="de-DE" dirty="0"/>
              <a:t>, G. &amp; Zagel, B. (Hrsg.) (2013): Angewandte Geoinformatik 2013. Berlin/Offenbach (Herbert Wichmann Verlag / VDE Verlag GMBH).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70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 err="1"/>
              <a:t>Importance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topic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Shift </a:t>
            </a:r>
            <a:r>
              <a:rPr lang="de-DE" dirty="0" err="1"/>
              <a:t>from</a:t>
            </a:r>
            <a:r>
              <a:rPr lang="de-DE" dirty="0"/>
              <a:t> fossil </a:t>
            </a:r>
            <a:r>
              <a:rPr lang="de-DE" dirty="0" err="1"/>
              <a:t>energies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renewable</a:t>
            </a:r>
            <a:r>
              <a:rPr lang="de-DE" dirty="0"/>
              <a:t> </a:t>
            </a:r>
            <a:r>
              <a:rPr lang="de-DE" dirty="0" err="1"/>
              <a:t>energies</a:t>
            </a:r>
            <a:endParaRPr lang="de-DE" dirty="0"/>
          </a:p>
          <a:p>
            <a:r>
              <a:rPr lang="de-DE" dirty="0"/>
              <a:t>Baden-Württemberg </a:t>
            </a:r>
            <a:r>
              <a:rPr lang="de-DE" dirty="0" err="1"/>
              <a:t>wants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produce</a:t>
            </a:r>
            <a:r>
              <a:rPr lang="de-DE" dirty="0"/>
              <a:t> 10%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2020</a:t>
            </a:r>
          </a:p>
          <a:p>
            <a:r>
              <a:rPr lang="de-DE" dirty="0"/>
              <a:t>New </a:t>
            </a:r>
            <a:r>
              <a:rPr lang="de-DE" dirty="0" err="1"/>
              <a:t>minimum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settlements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Research Questions:</a:t>
            </a:r>
          </a:p>
          <a:p>
            <a:pPr lvl="1"/>
            <a:r>
              <a:rPr lang="en-US" dirty="0"/>
              <a:t>How big will the area affected by these new requirements be? Do the new requirements have an significant </a:t>
            </a:r>
            <a:r>
              <a:rPr lang="en-US"/>
              <a:t>impact at all?</a:t>
            </a:r>
            <a:endParaRPr lang="en-US" dirty="0"/>
          </a:p>
          <a:p>
            <a:pPr lvl="1"/>
            <a:r>
              <a:rPr lang="en-US" dirty="0"/>
              <a:t>Will the new minimum distance have an impact in impeding the goals for 2020 for Baden-Württemberg?</a:t>
            </a:r>
          </a:p>
          <a:p>
            <a:pPr lvl="1"/>
            <a:r>
              <a:rPr lang="en-US" dirty="0"/>
              <a:t>Which areas are best suitable for wind turbine parks in the research area?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803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Region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Find Areas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windparks</a:t>
            </a:r>
            <a:r>
              <a:rPr lang="de-DE" dirty="0"/>
              <a:t> in Rhein-Neckar-Kreis and Neckar-Odenwald-Kreis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3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538512-F291-4F24-AE3B-840AD2EB2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535" y="1398590"/>
            <a:ext cx="7374376" cy="521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68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 err="1"/>
              <a:t>Important</a:t>
            </a:r>
            <a:r>
              <a:rPr lang="de-DE" dirty="0"/>
              <a:t>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Knock-out-</a:t>
            </a:r>
            <a:r>
              <a:rPr lang="de-DE" dirty="0" err="1"/>
              <a:t>criteria</a:t>
            </a:r>
            <a:r>
              <a:rPr lang="de-DE" dirty="0"/>
              <a:t> (</a:t>
            </a:r>
            <a:r>
              <a:rPr lang="de-DE" dirty="0" err="1"/>
              <a:t>regulated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law</a:t>
            </a:r>
            <a:r>
              <a:rPr lang="de-DE" dirty="0"/>
              <a:t>):</a:t>
            </a:r>
          </a:p>
          <a:p>
            <a:pPr lvl="1"/>
            <a:r>
              <a:rPr lang="de-DE" dirty="0"/>
              <a:t>Areas </a:t>
            </a:r>
            <a:r>
              <a:rPr lang="de-DE" dirty="0" err="1"/>
              <a:t>that</a:t>
            </a:r>
            <a:r>
              <a:rPr lang="de-DE" dirty="0"/>
              <a:t> must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buffered</a:t>
            </a:r>
            <a:r>
              <a:rPr lang="de-DE" dirty="0"/>
              <a:t>: Airports, Farmyards, Industrial-/Commercial </a:t>
            </a:r>
            <a:r>
              <a:rPr lang="de-DE" dirty="0" err="1"/>
              <a:t>areas</a:t>
            </a:r>
            <a:r>
              <a:rPr lang="de-DE" dirty="0"/>
              <a:t>, </a:t>
            </a:r>
            <a:r>
              <a:rPr lang="de-DE" dirty="0" err="1"/>
              <a:t>powerlines</a:t>
            </a:r>
            <a:r>
              <a:rPr lang="de-DE" dirty="0"/>
              <a:t>, </a:t>
            </a:r>
            <a:r>
              <a:rPr lang="de-DE" dirty="0" err="1"/>
              <a:t>railways</a:t>
            </a:r>
            <a:r>
              <a:rPr lang="de-DE" dirty="0"/>
              <a:t>, </a:t>
            </a:r>
            <a:r>
              <a:rPr lang="de-DE" dirty="0" err="1"/>
              <a:t>settlements</a:t>
            </a:r>
            <a:r>
              <a:rPr lang="de-DE" dirty="0"/>
              <a:t>, </a:t>
            </a:r>
            <a:r>
              <a:rPr lang="de-DE" dirty="0" err="1"/>
              <a:t>streets</a:t>
            </a:r>
            <a:r>
              <a:rPr lang="de-DE" dirty="0"/>
              <a:t>, sports-/</a:t>
            </a:r>
            <a:r>
              <a:rPr lang="de-DE" dirty="0" err="1"/>
              <a:t>recreation</a:t>
            </a:r>
            <a:r>
              <a:rPr lang="de-DE" dirty="0"/>
              <a:t> </a:t>
            </a:r>
            <a:r>
              <a:rPr lang="de-DE" dirty="0" err="1"/>
              <a:t>areas</a:t>
            </a:r>
            <a:endParaRPr lang="de-DE" dirty="0"/>
          </a:p>
          <a:p>
            <a:pPr lvl="1"/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</a:t>
            </a:r>
          </a:p>
          <a:p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DEM (SRTM-</a:t>
            </a:r>
            <a:r>
              <a:rPr lang="de-DE" dirty="0" err="1"/>
              <a:t>data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(</a:t>
            </a:r>
            <a:r>
              <a:rPr lang="de-DE" dirty="0" err="1"/>
              <a:t>from</a:t>
            </a:r>
            <a:r>
              <a:rPr lang="de-DE" dirty="0"/>
              <a:t> Windatlas Baden-Württemberg and German </a:t>
            </a:r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Landuse</a:t>
            </a:r>
            <a:r>
              <a:rPr lang="de-DE" dirty="0"/>
              <a:t> (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waterbodies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4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03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B49BBE9-A17B-4D4E-BB76-40D8109A7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1166198"/>
            <a:ext cx="8596312" cy="4754204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5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823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6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ACB4A51-F46A-4341-AB50-A75B876C37D7}"/>
              </a:ext>
            </a:extLst>
          </p:cNvPr>
          <p:cNvSpPr txBox="1"/>
          <p:nvPr/>
        </p:nvSpPr>
        <p:spPr>
          <a:xfrm>
            <a:off x="677334" y="1171575"/>
            <a:ext cx="7196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Table 1: </a:t>
            </a:r>
            <a:r>
              <a:rPr lang="de-DE" dirty="0" err="1"/>
              <a:t>Distances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(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Bergmann &amp; Höfle 2013)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E668484A-5602-461C-8C8B-2E6E59B5C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269485"/>
              </p:ext>
            </p:extLst>
          </p:nvPr>
        </p:nvGraphicFramePr>
        <p:xfrm>
          <a:off x="677334" y="1668567"/>
          <a:ext cx="8218310" cy="4017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9155">
                  <a:extLst>
                    <a:ext uri="{9D8B030D-6E8A-4147-A177-3AD203B41FA5}">
                      <a16:colId xmlns:a16="http://schemas.microsoft.com/office/drawing/2014/main" val="2962045727"/>
                    </a:ext>
                  </a:extLst>
                </a:gridCol>
                <a:gridCol w="4109155">
                  <a:extLst>
                    <a:ext uri="{9D8B030D-6E8A-4147-A177-3AD203B41FA5}">
                      <a16:colId xmlns:a16="http://schemas.microsoft.com/office/drawing/2014/main" val="719498284"/>
                    </a:ext>
                  </a:extLst>
                </a:gridCol>
              </a:tblGrid>
              <a:tr h="413104">
                <a:tc>
                  <a:txBody>
                    <a:bodyPr/>
                    <a:lstStyle/>
                    <a:p>
                      <a:r>
                        <a:rPr lang="de-DE" dirty="0" err="1"/>
                        <a:t>Object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Distance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24468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Settlements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700 m (</a:t>
                      </a:r>
                      <a:r>
                        <a:rPr lang="de-DE" dirty="0" err="1"/>
                        <a:t>old</a:t>
                      </a:r>
                      <a:r>
                        <a:rPr lang="de-DE" dirty="0"/>
                        <a:t>) and 1000 m (</a:t>
                      </a:r>
                      <a:r>
                        <a:rPr lang="de-DE" dirty="0" err="1"/>
                        <a:t>new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324037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Farmyards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38541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Industrial- / Commercial </a:t>
                      </a:r>
                      <a:r>
                        <a:rPr lang="de-DE" dirty="0" err="1"/>
                        <a:t>areas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101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Sports- / </a:t>
                      </a:r>
                      <a:r>
                        <a:rPr lang="de-DE" dirty="0" err="1"/>
                        <a:t>Recreation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area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638154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Airports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704610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Power </a:t>
                      </a:r>
                      <a:r>
                        <a:rPr lang="de-DE" dirty="0" err="1"/>
                        <a:t>lines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2725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Railways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08885"/>
                  </a:ext>
                </a:extLst>
              </a:tr>
              <a:tr h="713028">
                <a:tc>
                  <a:txBody>
                    <a:bodyPr/>
                    <a:lstStyle/>
                    <a:p>
                      <a:r>
                        <a:rPr lang="de-DE" dirty="0"/>
                        <a:t>Streets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 – 100 m (</a:t>
                      </a:r>
                      <a:r>
                        <a:rPr lang="de-DE" dirty="0" err="1"/>
                        <a:t>depending</a:t>
                      </a:r>
                      <a:r>
                        <a:rPr lang="de-DE" dirty="0"/>
                        <a:t> on </a:t>
                      </a:r>
                      <a:r>
                        <a:rPr lang="de-DE" dirty="0" err="1"/>
                        <a:t>which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kind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of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street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is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869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0985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7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94372CE-232B-4B57-AD12-21285F8C4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69169"/>
            <a:ext cx="8294099" cy="49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11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8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 err="1"/>
              <a:t>Weighting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important</a:t>
            </a:r>
            <a:endParaRPr lang="de-DE" dirty="0"/>
          </a:p>
          <a:p>
            <a:pPr lvl="1"/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possible, high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 knock-out-</a:t>
            </a:r>
            <a:r>
              <a:rPr lang="de-DE" dirty="0" err="1"/>
              <a:t>criteria</a:t>
            </a:r>
            <a:endParaRPr lang="de-DE" dirty="0"/>
          </a:p>
          <a:p>
            <a:pPr lvl="1"/>
            <a:r>
              <a:rPr lang="de-DE" dirty="0" err="1"/>
              <a:t>Landuse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 (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landuses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r>
              <a:rPr lang="de-DE" dirty="0" err="1"/>
              <a:t>Limitations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vegetation</a:t>
            </a:r>
            <a:r>
              <a:rPr lang="de-DE" dirty="0"/>
              <a:t> / </a:t>
            </a:r>
            <a:r>
              <a:rPr lang="de-DE" dirty="0" err="1"/>
              <a:t>animals</a:t>
            </a:r>
            <a:endParaRPr lang="de-DE" dirty="0"/>
          </a:p>
          <a:p>
            <a:pPr lvl="1"/>
            <a:r>
              <a:rPr lang="de-DE" dirty="0"/>
              <a:t>Communities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marked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</a:t>
            </a:r>
          </a:p>
        </p:txBody>
      </p:sp>
    </p:spTree>
    <p:extLst>
      <p:ext uri="{BB962C8B-B14F-4D97-AF65-F5344CB8AC3E}">
        <p14:creationId xmlns:p14="http://schemas.microsoft.com/office/powerpoint/2010/main" val="1240625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First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9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>
                <a:solidFill>
                  <a:srgbClr val="FF0000"/>
                </a:solidFill>
              </a:rPr>
              <a:t>Karte einfügen</a:t>
            </a:r>
          </a:p>
        </p:txBody>
      </p:sp>
    </p:spTree>
    <p:extLst>
      <p:ext uri="{BB962C8B-B14F-4D97-AF65-F5344CB8AC3E}">
        <p14:creationId xmlns:p14="http://schemas.microsoft.com/office/powerpoint/2010/main" val="26318971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Ganym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504</Words>
  <Application>Microsoft Office PowerPoint</Application>
  <PresentationFormat>Breitbild</PresentationFormat>
  <Paragraphs>94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Wingdings 3</vt:lpstr>
      <vt:lpstr>Facette</vt:lpstr>
      <vt:lpstr>Impact of a new minimum distance between wind turbines and settlements </vt:lpstr>
      <vt:lpstr>Importance of the topic</vt:lpstr>
      <vt:lpstr>Region</vt:lpstr>
      <vt:lpstr>Important Data</vt:lpstr>
      <vt:lpstr>Data processing – knock-out-criteria</vt:lpstr>
      <vt:lpstr>Data processing – knock-out-criteria</vt:lpstr>
      <vt:lpstr>Data processing – evaluate areas </vt:lpstr>
      <vt:lpstr>Data processing – evaluate areas </vt:lpstr>
      <vt:lpstr>First results</vt:lpstr>
      <vt:lpstr>Problems</vt:lpstr>
      <vt:lpstr>Repository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a new minimum distance between wind turbines and settlements</dc:title>
  <dc:creator>Francois Weinmann</dc:creator>
  <cp:lastModifiedBy>Ulrike Lorenz</cp:lastModifiedBy>
  <cp:revision>24</cp:revision>
  <dcterms:created xsi:type="dcterms:W3CDTF">2020-01-18T14:06:43Z</dcterms:created>
  <dcterms:modified xsi:type="dcterms:W3CDTF">2020-01-30T16:33:52Z</dcterms:modified>
</cp:coreProperties>
</file>

<file path=docProps/thumbnail.jpeg>
</file>